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4" r:id="rId2"/>
    <p:sldMasterId id="2147483655" r:id="rId3"/>
  </p:sldMasterIdLst>
  <p:notesMasterIdLst>
    <p:notesMasterId r:id="rId19"/>
  </p:notesMasterIdLst>
  <p:handoutMasterIdLst>
    <p:handoutMasterId r:id="rId20"/>
  </p:handoutMasterIdLst>
  <p:sldIdLst>
    <p:sldId id="294" r:id="rId4"/>
    <p:sldId id="1347" r:id="rId5"/>
    <p:sldId id="1321" r:id="rId6"/>
    <p:sldId id="1322" r:id="rId7"/>
    <p:sldId id="1323" r:id="rId8"/>
    <p:sldId id="1319" r:id="rId9"/>
    <p:sldId id="1324" r:id="rId10"/>
    <p:sldId id="1348" r:id="rId11"/>
    <p:sldId id="465" r:id="rId12"/>
    <p:sldId id="466" r:id="rId13"/>
    <p:sldId id="468" r:id="rId14"/>
    <p:sldId id="1349" r:id="rId15"/>
    <p:sldId id="1350" r:id="rId16"/>
    <p:sldId id="1351" r:id="rId17"/>
    <p:sldId id="457" r:id="rId18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FFFFD1"/>
    <a:srgbClr val="FFCC66"/>
    <a:srgbClr val="0000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>
      <p:cViewPr varScale="1">
        <p:scale>
          <a:sx n="127" d="100"/>
          <a:sy n="127" d="100"/>
        </p:scale>
        <p:origin x="9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763C8-9EFF-4C02-A35A-48E27AA2F527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B48B-BD62-435F-8EC8-CEF1EAB73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8B2150-5E6E-4BAF-AB55-A79DFC4EA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5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6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2381-D91F-4B72-A33E-F28F764AE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81C2-F70B-43EF-BE2D-28C9E732C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6CB9-BF4D-4F02-8B0C-9CE18982E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7F47-EF7F-4D8D-AB6C-714189D82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95A1-EEB0-4F85-8A10-C23A84CA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898C-40BC-478D-8DED-1286CD64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6B90-D2EF-4843-9E98-A5354F4C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DBEC-0F94-4713-9543-7F433BB25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B0495-BBCC-4913-A5CD-0A7D430B4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C8A25-34EB-42D0-B221-A8AE027C7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63FE-B7E0-4221-B61E-34B20B09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AA50-29CC-4254-9BFB-EA898F2E2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53-E757-4AB8-AF3F-06E4727C7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E7A7-5E5D-4459-9C72-43BAF1A3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F89-5E39-4287-8243-A1FDF348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0D38-9E9E-4246-B0D7-EB679042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CA3A-BEE7-4626-A5BB-0204E1549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4274-E291-4335-B0D4-CBE9EC58E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09A7-96C9-4E26-9B75-37370453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0187-D503-4363-A09E-8D4D416CC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ED23-936F-48E2-A39F-CBDD40D9F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3AF-7EFF-4FFA-852F-EE1B3808B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A3DAA-5D2A-4C3F-B98C-1EF8FA68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987F-D8BA-48CB-9DC3-BA8640949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BD73-B50B-4B7E-A6A2-A881EC59E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A92D-A797-4A5D-AC06-E3AF0871F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3FEF-18DD-46D8-95DD-583945047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887A-DACA-4CB6-A8CD-ACFE0A0E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B899-4003-40C6-9C98-A54C8D627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050B-ED6F-403A-8195-B6B74DCE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5CCF-F179-40D6-BF77-A62AA047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59BD-EE17-4419-8352-A6927DDC7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B42C-1BE7-4F70-9835-7F96B416E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ADE9-75E9-431A-9C89-525F44D4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D5395A6-308E-4EC1-8F3A-336496A9F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4EB9AF0-0E54-4F10-928C-B34C3961D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51EFD53-59E9-49C4-86C8-626A1BE7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50" y="2182207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Promoting integrated rural-urban development as structural transformation evolves</a:t>
            </a:r>
            <a:endParaRPr lang="en-US" sz="4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3447" y="495300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Christopher B. Barrett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Cornell University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Seminar to Development Research Center of the State Council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Beijing, China</a:t>
            </a:r>
          </a:p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October 2025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609600" y="5257801"/>
            <a:ext cx="1295400" cy="914401"/>
            <a:chOff x="609600" y="4495800"/>
            <a:chExt cx="2498271" cy="1676401"/>
          </a:xfrm>
        </p:grpSpPr>
        <p:sp>
          <p:nvSpPr>
            <p:cNvPr id="19" name="Right Triangle 18"/>
            <p:cNvSpPr/>
            <p:nvPr/>
          </p:nvSpPr>
          <p:spPr>
            <a:xfrm rot="5400000">
              <a:off x="1461407" y="4525736"/>
              <a:ext cx="1676400" cy="1616529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600" y="4495800"/>
              <a:ext cx="881743" cy="1676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190500" y="1014591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“Technology treadmill” and gains from change</a:t>
            </a:r>
          </a:p>
          <a:p>
            <a:r>
              <a:rPr lang="en-US" sz="2400" b="1" dirty="0">
                <a:latin typeface="Georgia" pitchFamily="18" charset="0"/>
              </a:rPr>
              <a:t>Big winners from most ag tech change are typically consumers not producers.  Why?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3476" y="2286000"/>
            <a:ext cx="3680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More realistic model</a:t>
            </a:r>
          </a:p>
          <a:p>
            <a:r>
              <a:rPr lang="en-US" sz="2400" dirty="0">
                <a:latin typeface="Georgia" pitchFamily="18" charset="0"/>
              </a:rPr>
              <a:t>Price inelastic demand.  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Fallacy of composition: what’s true at small scale (tech. change profitable for first few adopters) not true at large scale.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Hence tech treadmill.</a:t>
            </a:r>
          </a:p>
          <a:p>
            <a:endParaRPr lang="en-US" sz="2400" dirty="0">
              <a:latin typeface="Georg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1181100" y="4381500"/>
            <a:ext cx="3581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609600" y="6172200"/>
            <a:ext cx="411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76200" y="3962400"/>
            <a:ext cx="3276600" cy="8382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" y="3581400"/>
            <a:ext cx="2514600" cy="23622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066800" y="3200400"/>
            <a:ext cx="2971800" cy="28194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Triangle 17"/>
          <p:cNvSpPr/>
          <p:nvPr/>
        </p:nvSpPr>
        <p:spPr>
          <a:xfrm rot="5400000">
            <a:off x="571500" y="4762500"/>
            <a:ext cx="1295400" cy="1219200"/>
          </a:xfrm>
          <a:prstGeom prst="rtTriangl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3400" y="23622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9600" y="57912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667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Demand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52600" y="313586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Original Supply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600" y="27432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New Supply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" y="4724400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Old Producer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36" name="TextBox 35"/>
          <p:cNvSpPr txBox="1"/>
          <p:nvPr/>
        </p:nvSpPr>
        <p:spPr>
          <a:xfrm rot="18850154">
            <a:off x="552040" y="5500846"/>
            <a:ext cx="132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New Producer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Surplus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9600" y="2819400"/>
            <a:ext cx="1295400" cy="2438400"/>
            <a:chOff x="609600" y="2819400"/>
            <a:chExt cx="1295400" cy="2438400"/>
          </a:xfrm>
        </p:grpSpPr>
        <p:sp>
          <p:nvSpPr>
            <p:cNvPr id="40" name="Rectangle 39"/>
            <p:cNvSpPr/>
            <p:nvPr/>
          </p:nvSpPr>
          <p:spPr>
            <a:xfrm>
              <a:off x="609600" y="2819400"/>
              <a:ext cx="685800" cy="2438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Triangle 40"/>
            <p:cNvSpPr/>
            <p:nvPr/>
          </p:nvSpPr>
          <p:spPr>
            <a:xfrm>
              <a:off x="1295400" y="2819400"/>
              <a:ext cx="609600" cy="2438400"/>
            </a:xfrm>
            <a:prstGeom prst="rtTriangle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9600" y="2819400"/>
            <a:ext cx="1219200" cy="1905000"/>
            <a:chOff x="609600" y="2819400"/>
            <a:chExt cx="1219200" cy="1905000"/>
          </a:xfrm>
        </p:grpSpPr>
        <p:sp>
          <p:nvSpPr>
            <p:cNvPr id="39" name="Rectangle 38"/>
            <p:cNvSpPr/>
            <p:nvPr/>
          </p:nvSpPr>
          <p:spPr>
            <a:xfrm>
              <a:off x="609600" y="2819400"/>
              <a:ext cx="685800" cy="19050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Triangle 42"/>
            <p:cNvSpPr/>
            <p:nvPr/>
          </p:nvSpPr>
          <p:spPr>
            <a:xfrm>
              <a:off x="1295400" y="2819400"/>
              <a:ext cx="533400" cy="1905000"/>
            </a:xfrm>
            <a:prstGeom prst="rtTriangle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33400" y="419100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Consumer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3400" y="4724400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New Consumer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4495800"/>
            <a:ext cx="581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 old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5105400"/>
            <a:ext cx="65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 new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251C8F-B068-C07E-259E-622E0303A28B}"/>
              </a:ext>
            </a:extLst>
          </p:cNvPr>
          <p:cNvSpPr txBox="1">
            <a:spLocks/>
          </p:cNvSpPr>
          <p:nvPr/>
        </p:nvSpPr>
        <p:spPr>
          <a:xfrm>
            <a:off x="4267200" y="0"/>
            <a:ext cx="4876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Ag R&amp;D for integrated rural-urban development</a:t>
            </a:r>
          </a:p>
        </p:txBody>
      </p:sp>
    </p:spTree>
    <p:extLst>
      <p:ext uri="{BB962C8B-B14F-4D97-AF65-F5344CB8AC3E}">
        <p14:creationId xmlns:p14="http://schemas.microsoft.com/office/powerpoint/2010/main" val="39603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3" grpId="0"/>
      <p:bldP spid="24" grpId="0"/>
      <p:bldP spid="25" grpId="0"/>
      <p:bldP spid="27" grpId="0"/>
      <p:bldP spid="28" grpId="0"/>
      <p:bldP spid="36" grpId="0"/>
      <p:bldP spid="46" grpId="0"/>
      <p:bldP spid="46" grpId="1"/>
      <p:bldP spid="48" grpId="0"/>
      <p:bldP spid="48" grpId="1"/>
      <p:bldP spid="49" grpId="0"/>
      <p:bldP spid="4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525963"/>
          </a:xfrm>
        </p:spPr>
        <p:txBody>
          <a:bodyPr/>
          <a:lstStyle/>
          <a:p>
            <a:pPr marL="0">
              <a:spcBef>
                <a:spcPct val="0"/>
              </a:spcBef>
              <a:buFontTx/>
              <a:buNone/>
            </a:pPr>
            <a:r>
              <a:rPr lang="en-US" sz="2400" b="1" u="sng" dirty="0">
                <a:latin typeface="Georgia" pitchFamily="18" charset="0"/>
              </a:rPr>
              <a:t>So how does ag tech change matter? </a:t>
            </a:r>
          </a:p>
          <a:p>
            <a:pPr marL="114300" indent="-457200">
              <a:spcBef>
                <a:spcPct val="0"/>
              </a:spcBef>
              <a:buAutoNum type="arabicParenR"/>
            </a:pPr>
            <a:r>
              <a:rPr lang="en-US" sz="2400" b="1" dirty="0">
                <a:latin typeface="Georgia" pitchFamily="18" charset="0"/>
              </a:rPr>
              <a:t>Increase farm profits</a:t>
            </a:r>
            <a:r>
              <a:rPr lang="en-US" sz="2400" dirty="0">
                <a:latin typeface="Georgia" pitchFamily="18" charset="0"/>
              </a:rPr>
              <a:t>, at least for early adopters: Those with best access to ICT, extension, credit/insurance, input and output markets, etc.  These farmers gain from yield increases, cost reductions, or both.</a:t>
            </a:r>
          </a:p>
          <a:p>
            <a:pPr marL="114300" indent="-457200">
              <a:spcBef>
                <a:spcPct val="0"/>
              </a:spcBef>
              <a:buAutoNum type="arabicParenR"/>
            </a:pPr>
            <a:endParaRPr lang="en-US" sz="2400" dirty="0">
              <a:latin typeface="Georgia" pitchFamily="18" charset="0"/>
            </a:endParaRPr>
          </a:p>
          <a:p>
            <a:pPr marL="114300" indent="-457200">
              <a:spcBef>
                <a:spcPct val="0"/>
              </a:spcBef>
              <a:buAutoNum type="arabicParenR"/>
            </a:pPr>
            <a:r>
              <a:rPr lang="en-US" sz="2400" b="1" dirty="0">
                <a:latin typeface="Georgia" pitchFamily="18" charset="0"/>
              </a:rPr>
              <a:t>Boost rural labor demand</a:t>
            </a:r>
            <a:r>
              <a:rPr lang="en-US" sz="2400" dirty="0">
                <a:latin typeface="Georgia" pitchFamily="18" charset="0"/>
              </a:rPr>
              <a:t>: Rural poor typically work off-farm (at least part-time). Enjoy labor market gains, both through more hours worked and higher real wages.</a:t>
            </a:r>
          </a:p>
          <a:p>
            <a:pPr marL="114300" indent="-457200">
              <a:spcBef>
                <a:spcPct val="0"/>
              </a:spcBef>
              <a:buAutoNum type="arabicParenR"/>
            </a:pPr>
            <a:endParaRPr lang="en-US" sz="2400" dirty="0">
              <a:latin typeface="Georgia" pitchFamily="18" charset="0"/>
            </a:endParaRPr>
          </a:p>
          <a:p>
            <a:pPr marL="114300" indent="-457200">
              <a:spcBef>
                <a:spcPct val="0"/>
              </a:spcBef>
              <a:buAutoNum type="arabicParenR"/>
            </a:pPr>
            <a:r>
              <a:rPr lang="en-US" sz="2400" b="1" dirty="0">
                <a:latin typeface="Georgia" pitchFamily="18" charset="0"/>
              </a:rPr>
              <a:t>Reduce food prices</a:t>
            </a:r>
            <a:r>
              <a:rPr lang="en-US" sz="2400" dirty="0">
                <a:latin typeface="Georgia" pitchFamily="18" charset="0"/>
              </a:rPr>
              <a:t>: If enough adoption, aggregate supply shifts and prices fall (by how much depends on  integration with national and global markets). Poor usually net food consumers who gain.</a:t>
            </a:r>
          </a:p>
          <a:p>
            <a:pPr marL="0">
              <a:spcBef>
                <a:spcPts val="1200"/>
              </a:spcBef>
              <a:buNone/>
            </a:pPr>
            <a:r>
              <a:rPr lang="en-US" sz="2400" b="1" dirty="0">
                <a:latin typeface="Georgia" pitchFamily="18" charset="0"/>
              </a:rPr>
              <a:t>Result: Broad-based but uneven and evolving gains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7EB3ED-FA06-452A-81AA-4968BDAF127D}"/>
              </a:ext>
            </a:extLst>
          </p:cNvPr>
          <p:cNvSpPr txBox="1">
            <a:spLocks/>
          </p:cNvSpPr>
          <p:nvPr/>
        </p:nvSpPr>
        <p:spPr>
          <a:xfrm>
            <a:off x="4876800" y="0"/>
            <a:ext cx="4267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Who </a:t>
            </a:r>
            <a:r>
              <a:rPr lang="en-US" sz="30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gai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ns and why?</a:t>
            </a:r>
          </a:p>
        </p:txBody>
      </p:sp>
    </p:spTree>
    <p:extLst>
      <p:ext uri="{BB962C8B-B14F-4D97-AF65-F5344CB8AC3E}">
        <p14:creationId xmlns:p14="http://schemas.microsoft.com/office/powerpoint/2010/main" val="295426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89611-8DD5-C8BE-A138-C858F5DDC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u_logo_sml_150_ppt">
            <a:extLst>
              <a:ext uri="{FF2B5EF4-FFF2-40B4-BE49-F238E27FC236}">
                <a16:creationId xmlns:a16="http://schemas.microsoft.com/office/drawing/2014/main" id="{DEEA5A7B-BD53-8490-83D4-EB8A16091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3">
            <a:extLst>
              <a:ext uri="{FF2B5EF4-FFF2-40B4-BE49-F238E27FC236}">
                <a16:creationId xmlns:a16="http://schemas.microsoft.com/office/drawing/2014/main" id="{778C9E4C-A928-55D1-BE94-CF817683D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014591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Georgia" pitchFamily="18" charset="0"/>
              </a:rPr>
              <a:t>Key policy implications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63C81-A7A9-1353-6197-3A1C3829C234}"/>
              </a:ext>
            </a:extLst>
          </p:cNvPr>
          <p:cNvSpPr txBox="1"/>
          <p:nvPr/>
        </p:nvSpPr>
        <p:spPr>
          <a:xfrm>
            <a:off x="190500" y="1676400"/>
            <a:ext cx="8953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R&amp;D financing</a:t>
            </a:r>
          </a:p>
          <a:p>
            <a:r>
              <a:rPr lang="en-US" sz="2400" dirty="0">
                <a:latin typeface="Georgia" pitchFamily="18" charset="0"/>
              </a:rPr>
              <a:t>Need public R&amp;D to keep farm costs and food prices down and accelerate innovation. </a:t>
            </a:r>
          </a:p>
          <a:p>
            <a:r>
              <a:rPr lang="en-US" sz="2400" dirty="0">
                <a:latin typeface="Georgia" pitchFamily="18" charset="0"/>
              </a:rPr>
              <a:t>Use benevolent patent extensions to induce private investment using market mechanisms. (Barrett </a:t>
            </a:r>
            <a:r>
              <a:rPr lang="en-US" sz="2400" i="1" dirty="0">
                <a:latin typeface="Georgia" pitchFamily="18" charset="0"/>
              </a:rPr>
              <a:t>Nature</a:t>
            </a:r>
            <a:r>
              <a:rPr lang="en-US" sz="2400" dirty="0">
                <a:latin typeface="Georgia" pitchFamily="18" charset="0"/>
              </a:rPr>
              <a:t> 2023)</a:t>
            </a:r>
          </a:p>
          <a:p>
            <a:endParaRPr lang="en-US" sz="2400" b="1" u="sng" dirty="0">
              <a:latin typeface="Georgia" pitchFamily="18" charset="0"/>
            </a:endParaRPr>
          </a:p>
          <a:p>
            <a:r>
              <a:rPr lang="en-US" sz="2400" b="1" u="sng" dirty="0">
                <a:latin typeface="Georgia" pitchFamily="18" charset="0"/>
              </a:rPr>
              <a:t>Promote rural value addition and waste re-use </a:t>
            </a:r>
          </a:p>
          <a:p>
            <a:r>
              <a:rPr lang="en-US" sz="2400" dirty="0">
                <a:latin typeface="Georgia" pitchFamily="18" charset="0"/>
              </a:rPr>
              <a:t>Use rural renewable energy generation and transport to do initial post-harvest processing in secondary towns/cities. 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Need R&amp;D and regulation to produce healthy, affordable products and re-use processing wastes (feed, fertilizers, fuel). 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5726A3F-C293-C2C4-C62C-15FD9F7C1193}"/>
              </a:ext>
            </a:extLst>
          </p:cNvPr>
          <p:cNvSpPr txBox="1">
            <a:spLocks/>
          </p:cNvSpPr>
          <p:nvPr/>
        </p:nvSpPr>
        <p:spPr>
          <a:xfrm>
            <a:off x="4495800" y="0"/>
            <a:ext cx="464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Implications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567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69AA8-D962-5BF8-CA73-146E91F65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u_logo_sml_150_ppt">
            <a:extLst>
              <a:ext uri="{FF2B5EF4-FFF2-40B4-BE49-F238E27FC236}">
                <a16:creationId xmlns:a16="http://schemas.microsoft.com/office/drawing/2014/main" id="{9F5817F0-04BC-1E10-6653-0868BFA0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65E231-DF97-D221-E5D0-E2C6987924B1}"/>
              </a:ext>
            </a:extLst>
          </p:cNvPr>
          <p:cNvSpPr txBox="1"/>
          <p:nvPr/>
        </p:nvSpPr>
        <p:spPr>
          <a:xfrm>
            <a:off x="190500" y="1572587"/>
            <a:ext cx="8953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Work with private sector to stimulate faster change</a:t>
            </a:r>
          </a:p>
          <a:p>
            <a:r>
              <a:rPr lang="en-US" sz="2400" dirty="0">
                <a:latin typeface="Georgia" pitchFamily="18" charset="0"/>
              </a:rPr>
              <a:t>Far fewer decision-makers. </a:t>
            </a:r>
          </a:p>
          <a:p>
            <a:endParaRPr lang="en-US" sz="2400" b="1" u="sng" dirty="0">
              <a:latin typeface="Georgia" pitchFamily="18" charset="0"/>
            </a:endParaRPr>
          </a:p>
          <a:p>
            <a:r>
              <a:rPr lang="en-US" sz="2400" b="1" u="sng" dirty="0">
                <a:latin typeface="Georgia" pitchFamily="18" charset="0"/>
              </a:rPr>
              <a:t>Extension </a:t>
            </a:r>
          </a:p>
          <a:p>
            <a:r>
              <a:rPr lang="en-US" sz="2400" dirty="0">
                <a:latin typeface="Georgia" pitchFamily="18" charset="0"/>
              </a:rPr>
              <a:t>Essential to complement discovery and diffuse innovations faster and more equitably.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Accelerate pace by integrating research/extension well.</a:t>
            </a:r>
          </a:p>
          <a:p>
            <a:r>
              <a:rPr lang="en-US" sz="2400" dirty="0">
                <a:latin typeface="Georgia" pitchFamily="18" charset="0"/>
              </a:rPr>
              <a:t>Science and Technology Backyards seems a great model!</a:t>
            </a:r>
          </a:p>
          <a:p>
            <a:endParaRPr lang="en-US" sz="2400" b="1" u="sng" dirty="0">
              <a:latin typeface="Georgia" pitchFamily="18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A912E6BE-ABB5-842C-D987-7A32C3FA38E5}"/>
              </a:ext>
            </a:extLst>
          </p:cNvPr>
          <p:cNvSpPr txBox="1">
            <a:spLocks/>
          </p:cNvSpPr>
          <p:nvPr/>
        </p:nvSpPr>
        <p:spPr>
          <a:xfrm>
            <a:off x="4495800" y="0"/>
            <a:ext cx="464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Implications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DC2C387F-1E5A-0BA7-6F84-A720F16CC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014591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Georgia" pitchFamily="18" charset="0"/>
              </a:rPr>
              <a:t>Key policy implications</a:t>
            </a:r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87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EB285-F321-7E5F-C150-AD18BD47A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>
            <a:extLst>
              <a:ext uri="{FF2B5EF4-FFF2-40B4-BE49-F238E27FC236}">
                <a16:creationId xmlns:a16="http://schemas.microsoft.com/office/drawing/2014/main" id="{ECB52FED-E31D-94F2-D021-D1551051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CE25B5D2-5013-EEEF-3298-AC951D3599A3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Structural transformation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D2FA47-822C-66D9-4CB6-87D4602905F8}"/>
              </a:ext>
            </a:extLst>
          </p:cNvPr>
          <p:cNvSpPr txBox="1"/>
          <p:nvPr/>
        </p:nvSpPr>
        <p:spPr>
          <a:xfrm>
            <a:off x="457200" y="10212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Back to the future, but differently! 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637A5F-B4C7-3220-6A67-D968B08B775E}"/>
              </a:ext>
            </a:extLst>
          </p:cNvPr>
          <p:cNvSpPr txBox="1"/>
          <p:nvPr/>
        </p:nvSpPr>
        <p:spPr>
          <a:xfrm>
            <a:off x="533400" y="37338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But now: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Focus on reducing land, water and chemicals use and GHG emissions as was to boost output and farm profits.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Diversify farmers’ income through renewable energy, payments for environmental services, and tourism.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Develop ‘de-agrarianized’ food production in peri-urban spaces.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Promote secondary cities for off-farm food production and processing, drawing on renewable energy.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Need for safety nets and skills retraining to support workforce transition.</a:t>
            </a:r>
          </a:p>
          <a:p>
            <a:endParaRPr lang="en-US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0175E-82D2-6168-B760-EB5CAF0B4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46340"/>
            <a:ext cx="3788447" cy="2237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F4C0EB-7005-8B15-1971-E12BD4D0E440}"/>
              </a:ext>
            </a:extLst>
          </p:cNvPr>
          <p:cNvSpPr txBox="1"/>
          <p:nvPr/>
        </p:nvSpPr>
        <p:spPr>
          <a:xfrm>
            <a:off x="452792" y="1551961"/>
            <a:ext cx="4293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Reinvest in ag tech change. With better ICT/transport and falling population, this dampens food price rises and food imports (+ boosts exports) and helps stem environmental degradation, thereby supporting nonfarm labor productivity.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18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486400" y="-13933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Your comments/ questions please?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E3E5C-3F12-4F42-8EE1-B874980D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t="19851" r="47346" b="38252"/>
          <a:stretch/>
        </p:blipFill>
        <p:spPr>
          <a:xfrm>
            <a:off x="27753" y="981075"/>
            <a:ext cx="3858447" cy="5768319"/>
          </a:xfrm>
          <a:prstGeom prst="rect">
            <a:avLst/>
          </a:prstGeom>
        </p:spPr>
      </p:pic>
      <p:pic>
        <p:nvPicPr>
          <p:cNvPr id="8" name="Picture 7" descr="dairycoopinManandona">
            <a:extLst>
              <a:ext uri="{FF2B5EF4-FFF2-40B4-BE49-F238E27FC236}">
                <a16:creationId xmlns:a16="http://schemas.microsoft.com/office/drawing/2014/main" id="{4A1A6671-A033-4222-8D58-FAC47AB3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981075"/>
            <a:ext cx="4326240" cy="5768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A2889-0CFC-F7AC-3401-AAE8CFCE0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>
            <a:extLst>
              <a:ext uri="{FF2B5EF4-FFF2-40B4-BE49-F238E27FC236}">
                <a16:creationId xmlns:a16="http://schemas.microsoft.com/office/drawing/2014/main" id="{0C31D787-2715-4C63-84B9-21DF8372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104D70FE-018F-30F0-ED12-B1F0CD6D7A38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Structural transformation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A87721-37DC-CABE-1F52-B6902980948D}"/>
              </a:ext>
            </a:extLst>
          </p:cNvPr>
          <p:cNvSpPr txBox="1"/>
          <p:nvPr/>
        </p:nvSpPr>
        <p:spPr>
          <a:xfrm>
            <a:off x="609600" y="1143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Evolving narratives of structural transformation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3C469-D11A-1BAA-79FD-117F136B819F}"/>
              </a:ext>
            </a:extLst>
          </p:cNvPr>
          <p:cNvSpPr txBox="1"/>
          <p:nvPr/>
        </p:nvSpPr>
        <p:spPr>
          <a:xfrm>
            <a:off x="609600" y="1752884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1950s-90s view: Ag tech change frees farm labor and boosts demand for nonfood products. City-based industry grows while real food prices fall. </a:t>
            </a:r>
          </a:p>
          <a:p>
            <a:endParaRPr lang="en-US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More recent view: As economies open, non-ag tech change boosts demand and draws labor from ag, driving up K/L on farm. Induced environmental change slows transformation and accelerates real food price rise.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0BA8E1-559A-DA85-BACF-FC19810C8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3655429"/>
            <a:ext cx="4953000" cy="2925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9B01BF-8F46-1FDD-11DF-76C92A843E46}"/>
              </a:ext>
            </a:extLst>
          </p:cNvPr>
          <p:cNvSpPr txBox="1"/>
          <p:nvPr/>
        </p:nvSpPr>
        <p:spPr>
          <a:xfrm>
            <a:off x="3390900" y="65502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Source: Barrett et al. REEP 2023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970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006"/>
            <a:ext cx="9144000" cy="7179079"/>
          </a:xfrm>
          <a:prstGeom prst="rect">
            <a:avLst/>
          </a:prstGeom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457200" y="1436133"/>
            <a:ext cx="8072942" cy="6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Agricultural growth helps drive rural non-farm expansion, 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which generates rapid poverty reduction. 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5867400" y="-7620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Rural non-farm economy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“[M]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igration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out of agriculture into the missing middle (rural nonfarm economy and secondary towns) yields more inclusive growth patterns and faster poverty reduction than agglomeration in mega cities.”  - Christiaensen &amp; 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Todo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(2014 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World Development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) </a:t>
            </a:r>
            <a:endParaRPr lang="en-US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8C705443-3324-4DAF-8FBD-0C50FC3D4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F56CC45F-5FB9-4C13-B08A-42DAE2CE9C6A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Structural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97152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228600" y="2362200"/>
            <a:ext cx="9144000" cy="6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Technologies to reduce transactions costs and enhance financial access accelerate transformation.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“</a:t>
            </a: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the spread of mobile money helped raise at least 194,000 households out of extreme poverty, and induced 185,000 women to switch into business or retail as their main occupation.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”   – Suri &amp; Jack 2016 </a:t>
            </a:r>
            <a:r>
              <a:rPr lang="en-US" i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Science </a:t>
            </a:r>
            <a:endParaRPr lang="en-US" i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019800" y="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Rural non-farm economy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352800"/>
            <a:ext cx="4114800" cy="3086100"/>
          </a:xfrm>
          <a:prstGeom prst="rect">
            <a:avLst/>
          </a:prstGeom>
        </p:spPr>
      </p:pic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3EA0791D-33D5-485C-B882-EA4684D2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FAC357A1-9B19-4A69-B17C-38D9F5E4307B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Structural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13756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995146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Value chains are mainly domestic but steadily becomes more global as TFP and incomes rise and trade costs fall. Richer consumers demand more variety, stability. Low value/weight and perishability mean domestic market opportunities &gt;&gt; int’l trade. Globally, only 25-30% of food production is traded internationally. In low-income range, gross exports/imports consistently &lt;20% of production.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67" y="2529185"/>
            <a:ext cx="7467065" cy="3976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A09892-EC16-4F16-A3AF-B5C0909896E4}"/>
              </a:ext>
            </a:extLst>
          </p:cNvPr>
          <p:cNvSpPr txBox="1"/>
          <p:nvPr/>
        </p:nvSpPr>
        <p:spPr>
          <a:xfrm>
            <a:off x="838467" y="650455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latin typeface="Georgia" panose="02040502050405020303" pitchFamily="18" charset="0"/>
                <a:cs typeface="Arial" panose="020B0604020202020204" pitchFamily="34" charset="0"/>
              </a:rPr>
              <a:t>Barrett et al. </a:t>
            </a:r>
            <a:r>
              <a:rPr lang="en-US" sz="1400" i="1" dirty="0">
                <a:latin typeface="Georgia" panose="02040502050405020303" pitchFamily="18" charset="0"/>
                <a:cs typeface="Arial" panose="020B0604020202020204" pitchFamily="34" charset="0"/>
              </a:rPr>
              <a:t>J. Econ. Lit. </a:t>
            </a:r>
            <a:r>
              <a:rPr lang="en-US" sz="1400" dirty="0">
                <a:latin typeface="Georgia" panose="02040502050405020303" pitchFamily="18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E729BB0-C9A2-CF04-AC5E-213DDF28B89F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Structural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26445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Value chain transformation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48101-EFD4-46C7-B2B2-52D308BEE59A}"/>
              </a:ext>
            </a:extLst>
          </p:cNvPr>
          <p:cNvSpPr txBox="1"/>
          <p:nvPr/>
        </p:nvSpPr>
        <p:spPr>
          <a:xfrm>
            <a:off x="118964" y="1080216"/>
            <a:ext cx="890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Structural transformation and market integration push food value addition downstream, post-farmgate.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F618A-35EA-4223-B7AF-EF2FE840E391}"/>
              </a:ext>
            </a:extLst>
          </p:cNvPr>
          <p:cNvSpPr txBox="1"/>
          <p:nvPr/>
        </p:nvSpPr>
        <p:spPr>
          <a:xfrm>
            <a:off x="5483869" y="5363661"/>
            <a:ext cx="283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  <a:cs typeface="Arial" panose="020B0604020202020204" pitchFamily="34" charset="0"/>
              </a:rPr>
              <a:t>Source: Barrett et al. </a:t>
            </a:r>
            <a:r>
              <a:rPr lang="en-US" sz="1400" i="1" dirty="0">
                <a:latin typeface="Georgia" panose="02040502050405020303" pitchFamily="18" charset="0"/>
                <a:cs typeface="Arial" panose="020B0604020202020204" pitchFamily="34" charset="0"/>
              </a:rPr>
              <a:t>JEL</a:t>
            </a:r>
            <a:r>
              <a:rPr lang="en-US" sz="1400" dirty="0">
                <a:latin typeface="Georgia" panose="02040502050405020303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51ED3-B326-49AF-8C3A-820F9DF12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9" r="8289"/>
          <a:stretch/>
        </p:blipFill>
        <p:spPr>
          <a:xfrm>
            <a:off x="3581400" y="2193786"/>
            <a:ext cx="5562600" cy="31646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E0C10FB-0120-42C3-A927-9069B6DFF016}"/>
              </a:ext>
            </a:extLst>
          </p:cNvPr>
          <p:cNvGrpSpPr/>
          <p:nvPr/>
        </p:nvGrpSpPr>
        <p:grpSpPr>
          <a:xfrm>
            <a:off x="152400" y="2133600"/>
            <a:ext cx="5181600" cy="4588094"/>
            <a:chOff x="152400" y="1439295"/>
            <a:chExt cx="6304100" cy="5596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E2CCC97-7371-45AB-9D6B-83044C84D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750" y="1439295"/>
              <a:ext cx="4256270" cy="47329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7854AB-6162-4E21-9DF9-CDDDB0B5285F}"/>
                </a:ext>
              </a:extLst>
            </p:cNvPr>
            <p:cNvSpPr txBox="1"/>
            <p:nvPr/>
          </p:nvSpPr>
          <p:spPr>
            <a:xfrm>
              <a:off x="152400" y="6172200"/>
              <a:ext cx="6304100" cy="863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000" b="0" i="0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Food, tobacco, agriculture and forestry at home expenditures in the United States and China. Does not include away from home expenditures. The left axis in billion current US$, right axis shows the percent farm share of total food, tobacco, agriculture and forestry at home expenditures (red line).  (Source: Yi et al. </a:t>
              </a:r>
              <a:r>
                <a:rPr lang="en-US" sz="1000" b="0" i="1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Nature Food </a:t>
              </a:r>
              <a:r>
                <a:rPr lang="en-US" sz="1000" b="0" i="0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2021</a:t>
              </a:r>
              <a:r>
                <a:rPr lang="en-US" sz="10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sz="1000" b="0" i="0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 </a:t>
              </a:r>
              <a:endPara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9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152400" y="1095375"/>
            <a:ext cx="8839200" cy="8096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Generates rapid expansion in downstream value addition in food systems, esp. consumer-facing</a:t>
            </a: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7D866456-9969-4BA6-B231-7ED8472A22C5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Value chain transformation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69F3D0F-CA32-4E4D-9D24-453C09036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904489"/>
            <a:ext cx="261182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Leading grocery chains</a:t>
            </a: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edible sales, average real annual growth, 2002-18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4EE8820-7522-4E5F-B50E-2BCEBC04A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519445"/>
            <a:ext cx="1994457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Barrett et al. </a:t>
            </a:r>
            <a:r>
              <a:rPr kumimoji="0" lang="en-GB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JEL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53EC74-7D91-4BB8-B33F-C953E4373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8" y="3399460"/>
            <a:ext cx="5234263" cy="3001339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BC7DA80A-2870-46C5-AF38-4CBCC8385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8B91AECE-BDBD-4F24-9B51-68DF24321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440" y="2133600"/>
            <a:ext cx="2570766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Multinational food service chains real annual sales growth, 2008-2018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8CC139-8E92-48CD-B9C1-872FD85A2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599" y="2567346"/>
            <a:ext cx="5105401" cy="269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5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AD2F8-B082-E458-CC71-FF5E03C3C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11AC4-DE3A-1110-F3A7-D47C8326B74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" y="1095375"/>
            <a:ext cx="8839200" cy="8096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As agricultural share of employment and GDP falls, and especially if real food prices are falling, leaders start ignoring ag other than as a political constituency. So producer payments/subsidies begin replacing R&amp;D.</a:t>
            </a:r>
          </a:p>
          <a:p>
            <a:pPr marL="0" indent="0">
              <a:buNone/>
            </a:pPr>
            <a:endParaRPr lang="en-US" sz="24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Result: slowing supply growth – aggravated by </a:t>
            </a:r>
            <a:r>
              <a:rPr lang="en-US" sz="2400" b="1" dirty="0" err="1">
                <a:latin typeface="Georgia" panose="02040502050405020303" pitchFamily="18" charset="0"/>
                <a:cs typeface="Arial" panose="020B0604020202020204" pitchFamily="34" charset="0"/>
              </a:rPr>
              <a:t>env’t</a:t>
            </a: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 degradation – with still-rising demand growth. Result: rapid real prices rises. </a:t>
            </a:r>
          </a:p>
          <a:p>
            <a:pPr marL="0" indent="0">
              <a:buNone/>
            </a:pPr>
            <a:endParaRPr lang="en-US" sz="24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Has serious distributional consequences b/c most poor are net food buyers and food has large budget share. </a:t>
            </a:r>
          </a:p>
          <a:p>
            <a:pPr marL="0" indent="0">
              <a:buNone/>
            </a:pPr>
            <a:endParaRPr lang="en-US" sz="24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Aggravates rural-urban disparities.  </a:t>
            </a: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FF1EF3E9-887B-6DFA-A39F-A0143E463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0AC148B4-4613-7D05-8D9E-5A5659421840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The challenge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E0CDA25-403E-1A56-3BAB-7ACE6A323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1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09600" y="4495800"/>
            <a:ext cx="2057400" cy="1676400"/>
            <a:chOff x="609600" y="4495800"/>
            <a:chExt cx="2057400" cy="1676400"/>
          </a:xfrm>
        </p:grpSpPr>
        <p:sp>
          <p:nvSpPr>
            <p:cNvPr id="19" name="Right Triangle 18"/>
            <p:cNvSpPr/>
            <p:nvPr/>
          </p:nvSpPr>
          <p:spPr>
            <a:xfrm rot="5400000">
              <a:off x="1028700" y="4533900"/>
              <a:ext cx="1676400" cy="1600200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600" y="4495800"/>
              <a:ext cx="457200" cy="1676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84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190500" y="976604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+mn-lt"/>
              </a:rPr>
              <a:t> </a:t>
            </a:r>
            <a:r>
              <a:rPr lang="en-US" sz="2400" b="1" u="sng" dirty="0">
                <a:latin typeface="Georgia" panose="02040502050405020303" pitchFamily="18" charset="0"/>
              </a:rPr>
              <a:t>Ag “technology treadmill” and gains from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2286000"/>
            <a:ext cx="3505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Naïve model</a:t>
            </a:r>
          </a:p>
          <a:p>
            <a:r>
              <a:rPr lang="en-US" sz="2400" dirty="0">
                <a:latin typeface="Georgia" pitchFamily="18" charset="0"/>
              </a:rPr>
              <a:t>If demand is perfectly elastic, gains accrue to producers.  </a:t>
            </a:r>
          </a:p>
          <a:p>
            <a:pPr>
              <a:buFontTx/>
              <a:buChar char="-"/>
            </a:pPr>
            <a:r>
              <a:rPr lang="en-US" sz="2400" dirty="0">
                <a:latin typeface="Georgia" pitchFamily="18" charset="0"/>
              </a:rPr>
              <a:t> But when, if ever, does this really happen?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eorgia" pitchFamily="18" charset="0"/>
              </a:rPr>
              <a:t> Small-scale change: early adopters (who?)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eorgia" pitchFamily="18" charset="0"/>
              </a:rPr>
              <a:t> Perfect market integration … export surplus production</a:t>
            </a: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1181100" y="4381500"/>
            <a:ext cx="3581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609600" y="6172200"/>
            <a:ext cx="411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09600" y="4495800"/>
            <a:ext cx="41148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" y="3581400"/>
            <a:ext cx="2514600" cy="23622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066800" y="3200400"/>
            <a:ext cx="2971800" cy="281940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Triangle 17"/>
          <p:cNvSpPr/>
          <p:nvPr/>
        </p:nvSpPr>
        <p:spPr>
          <a:xfrm rot="5400000">
            <a:off x="571500" y="4533900"/>
            <a:ext cx="1524000" cy="1447800"/>
          </a:xfrm>
          <a:prstGeom prst="rtTriangl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00" y="2895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9600" y="57912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2400" y="41148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Demand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52600" y="313586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Original Supply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600" y="27432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New Supply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" y="45720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Producer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29" name="TextBox 28"/>
          <p:cNvSpPr txBox="1"/>
          <p:nvPr/>
        </p:nvSpPr>
        <p:spPr>
          <a:xfrm rot="18750454">
            <a:off x="698060" y="5036265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Added Producer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Surplus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" y="43434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67200" y="0"/>
            <a:ext cx="4876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Ag R&amp;D for integrated rural-urban development</a:t>
            </a:r>
          </a:p>
        </p:txBody>
      </p:sp>
    </p:spTree>
    <p:extLst>
      <p:ext uri="{BB962C8B-B14F-4D97-AF65-F5344CB8AC3E}">
        <p14:creationId xmlns:p14="http://schemas.microsoft.com/office/powerpoint/2010/main" val="405848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7303</TotalTime>
  <Words>1098</Words>
  <Application>Microsoft Office PowerPoint</Application>
  <PresentationFormat>On-screen Show (4:3)</PresentationFormat>
  <Paragraphs>124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Wingdings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ANP</dc:creator>
  <cp:lastModifiedBy>Chris Barrett</cp:lastModifiedBy>
  <cp:revision>246</cp:revision>
  <dcterms:created xsi:type="dcterms:W3CDTF">2001-03-15T21:53:34Z</dcterms:created>
  <dcterms:modified xsi:type="dcterms:W3CDTF">2025-10-25T15:05:33Z</dcterms:modified>
</cp:coreProperties>
</file>